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9" r:id="rId4"/>
    <p:sldId id="267" r:id="rId5"/>
    <p:sldId id="273" r:id="rId6"/>
    <p:sldId id="258" r:id="rId7"/>
    <p:sldId id="260" r:id="rId8"/>
    <p:sldId id="262" r:id="rId9"/>
    <p:sldId id="263" r:id="rId10"/>
    <p:sldId id="264" r:id="rId11"/>
    <p:sldId id="266" r:id="rId12"/>
    <p:sldId id="271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9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3A5-24EF-4639-AC7F-7C976631B0AE}" type="datetimeFigureOut">
              <a:rPr lang="nl-NL" smtClean="0"/>
              <a:t>22-5-2016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E329-207C-4838-82A7-3E9E54225F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71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3A5-24EF-4639-AC7F-7C976631B0AE}" type="datetimeFigureOut">
              <a:rPr lang="nl-NL" smtClean="0"/>
              <a:t>22-5-2016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E329-207C-4838-82A7-3E9E54225F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22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3A5-24EF-4639-AC7F-7C976631B0AE}" type="datetimeFigureOut">
              <a:rPr lang="nl-NL" smtClean="0"/>
              <a:t>22-5-2016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E329-207C-4838-82A7-3E9E54225F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191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3A5-24EF-4639-AC7F-7C976631B0AE}" type="datetimeFigureOut">
              <a:rPr lang="nl-NL" smtClean="0"/>
              <a:t>22-5-2016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E329-207C-4838-82A7-3E9E54225F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7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3A5-24EF-4639-AC7F-7C976631B0AE}" type="datetimeFigureOut">
              <a:rPr lang="nl-NL" smtClean="0"/>
              <a:t>22-5-2016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E329-207C-4838-82A7-3E9E54225F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316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3A5-24EF-4639-AC7F-7C976631B0AE}" type="datetimeFigureOut">
              <a:rPr lang="nl-NL" smtClean="0"/>
              <a:t>22-5-2016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E329-207C-4838-82A7-3E9E54225F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62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3A5-24EF-4639-AC7F-7C976631B0AE}" type="datetimeFigureOut">
              <a:rPr lang="nl-NL" smtClean="0"/>
              <a:t>22-5-2016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E329-207C-4838-82A7-3E9E54225F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29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3A5-24EF-4639-AC7F-7C976631B0AE}" type="datetimeFigureOut">
              <a:rPr lang="nl-NL" smtClean="0"/>
              <a:t>22-5-2016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E329-207C-4838-82A7-3E9E54225F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890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3A5-24EF-4639-AC7F-7C976631B0AE}" type="datetimeFigureOut">
              <a:rPr lang="nl-NL" smtClean="0"/>
              <a:t>22-5-2016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E329-207C-4838-82A7-3E9E54225F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91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3A5-24EF-4639-AC7F-7C976631B0AE}" type="datetimeFigureOut">
              <a:rPr lang="nl-NL" smtClean="0"/>
              <a:t>22-5-2016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E329-207C-4838-82A7-3E9E54225F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476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83A5-24EF-4639-AC7F-7C976631B0AE}" type="datetimeFigureOut">
              <a:rPr lang="nl-NL" smtClean="0"/>
              <a:t>22-5-2016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E329-207C-4838-82A7-3E9E54225F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02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28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A83A5-24EF-4639-AC7F-7C976631B0AE}" type="datetimeFigureOut">
              <a:rPr lang="nl-NL" smtClean="0"/>
              <a:t>22-5-2016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8E329-207C-4838-82A7-3E9E54225F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58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2143" y="1"/>
            <a:ext cx="11913080" cy="1470025"/>
          </a:xfrm>
        </p:spPr>
        <p:txBody>
          <a:bodyPr>
            <a:noAutofit/>
          </a:bodyPr>
          <a:lstStyle/>
          <a:p>
            <a:r>
              <a:rPr lang="nl-NL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Een nieuwe tijd</a:t>
            </a:r>
            <a:endParaRPr lang="nl-NL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73216"/>
            <a:ext cx="6400800" cy="1752600"/>
          </a:xfrm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</a:rPr>
              <a:t>Tijd van ontdekkers en hervormers</a:t>
            </a:r>
          </a:p>
          <a:p>
            <a:r>
              <a:rPr lang="nl-NL" b="1" dirty="0" smtClean="0">
                <a:solidFill>
                  <a:schemeClr val="tx1"/>
                </a:solidFill>
              </a:rPr>
              <a:t>1500 – 1600 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13" y="5517045"/>
            <a:ext cx="935349" cy="93534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10" y="1454915"/>
            <a:ext cx="4920847" cy="321612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726610" y="4665330"/>
            <a:ext cx="4920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Reformatie</a:t>
            </a:r>
            <a:endParaRPr lang="nl-N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780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044" y="2525421"/>
            <a:ext cx="5248430" cy="3172914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137" y="2467385"/>
            <a:ext cx="4736244" cy="317291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210" y="2438121"/>
            <a:ext cx="2769220" cy="3534583"/>
          </a:xfrm>
          <a:prstGeom prst="rect">
            <a:avLst/>
          </a:prstGeom>
        </p:spPr>
      </p:pic>
      <p:sp>
        <p:nvSpPr>
          <p:cNvPr id="3" name="Titel 4"/>
          <p:cNvSpPr txBox="1">
            <a:spLocks/>
          </p:cNvSpPr>
          <p:nvPr/>
        </p:nvSpPr>
        <p:spPr>
          <a:xfrm>
            <a:off x="838200" y="365125"/>
            <a:ext cx="8212015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Splitsing van de christelijke kerk</a:t>
            </a:r>
            <a:endParaRPr lang="nl-N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45476" y="1267056"/>
            <a:ext cx="339500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rgbClr val="FF0000"/>
                </a:solidFill>
              </a:rPr>
              <a:t>Rooms-Katholieke </a:t>
            </a:r>
            <a:r>
              <a:rPr lang="nl-NL" sz="2400" b="1" dirty="0" smtClean="0">
                <a:solidFill>
                  <a:srgbClr val="FF0000"/>
                </a:solidFill>
              </a:rPr>
              <a:t>kerk</a:t>
            </a:r>
            <a:endParaRPr lang="nl-NL" sz="2400" b="1" dirty="0">
              <a:solidFill>
                <a:srgbClr val="FF00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6" y="1913386"/>
            <a:ext cx="5780017" cy="433501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738436" y="1267056"/>
            <a:ext cx="41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Luther wil de katholieke kerk veranderen en verbeteren</a:t>
            </a:r>
            <a:endParaRPr lang="nl-NL" sz="2400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7916640" y="5925233"/>
            <a:ext cx="2649415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rgbClr val="FF0000"/>
                </a:solidFill>
              </a:rPr>
              <a:t>HERVORMER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916640" y="5948969"/>
            <a:ext cx="303271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rgbClr val="FF0000"/>
                </a:solidFill>
              </a:rPr>
              <a:t>PROTESTANTEN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7916640" y="5948969"/>
            <a:ext cx="409135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rgbClr val="FF0000"/>
                </a:solidFill>
              </a:rPr>
              <a:t>REFORMATIE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505704" y="1122359"/>
            <a:ext cx="5089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Luther krijgt steeds meer volgelingen, die ook protesteren tegen de kerk</a:t>
            </a:r>
            <a:endParaRPr lang="nl-NL" sz="2400" b="1" dirty="0"/>
          </a:p>
        </p:txBody>
      </p:sp>
      <p:sp>
        <p:nvSpPr>
          <p:cNvPr id="15" name="Tekstvak 14"/>
          <p:cNvSpPr txBox="1"/>
          <p:nvPr/>
        </p:nvSpPr>
        <p:spPr>
          <a:xfrm>
            <a:off x="6475104" y="1093095"/>
            <a:ext cx="5415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Protestanten beginnen een eigen kerk.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De christelijke kerk is nu gesplitst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23164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allAtOnce"/>
      <p:bldP spid="6" grpId="2" build="allAtOnce"/>
      <p:bldP spid="11" grpId="0" build="p"/>
      <p:bldP spid="11" grpId="2" build="allAtOnce"/>
      <p:bldP spid="12" grpId="0" build="p"/>
      <p:bldP spid="12" grpId="2" build="allAtOnce"/>
      <p:bldP spid="13" grpId="0" build="p"/>
      <p:bldP spid="14" grpId="0" build="p"/>
      <p:bldP spid="14" grpId="2" build="allAtOnce"/>
      <p:bldP spid="15" grpId="1" uiExpan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892" y="2030614"/>
            <a:ext cx="5726912" cy="3836583"/>
          </a:xfrm>
          <a:prstGeom prst="rect">
            <a:avLst/>
          </a:prstGeom>
        </p:spPr>
      </p:pic>
      <p:sp>
        <p:nvSpPr>
          <p:cNvPr id="3" name="Titel 4"/>
          <p:cNvSpPr txBox="1">
            <a:spLocks/>
          </p:cNvSpPr>
          <p:nvPr/>
        </p:nvSpPr>
        <p:spPr>
          <a:xfrm>
            <a:off x="838200" y="365125"/>
            <a:ext cx="8212015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Splitsing van de christelijke kerk</a:t>
            </a:r>
            <a:endParaRPr lang="nl-N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45477" y="1267056"/>
            <a:ext cx="369109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rgbClr val="FF0000"/>
                </a:solidFill>
              </a:rPr>
              <a:t>Rooms-Katholieke </a:t>
            </a:r>
            <a:r>
              <a:rPr lang="nl-NL" sz="2400" b="1" dirty="0" smtClean="0">
                <a:solidFill>
                  <a:srgbClr val="FF0000"/>
                </a:solidFill>
              </a:rPr>
              <a:t>kerk</a:t>
            </a:r>
            <a:endParaRPr lang="nl-NL" sz="2400" b="1" dirty="0">
              <a:solidFill>
                <a:srgbClr val="FF00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6" y="1913386"/>
            <a:ext cx="5780017" cy="433501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9241348" y="1267056"/>
            <a:ext cx="2649415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rgbClr val="FF0000"/>
                </a:solidFill>
              </a:rPr>
              <a:t>Protestantse kerk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7" name="Vermenigvuldigen 6"/>
          <p:cNvSpPr/>
          <p:nvPr/>
        </p:nvSpPr>
        <p:spPr>
          <a:xfrm>
            <a:off x="838200" y="3948905"/>
            <a:ext cx="1043354" cy="1256141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Vermenigvuldigen 7"/>
          <p:cNvSpPr/>
          <p:nvPr/>
        </p:nvSpPr>
        <p:spPr>
          <a:xfrm>
            <a:off x="4660463" y="3910875"/>
            <a:ext cx="1043354" cy="1256141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ermenigvuldigen 8"/>
          <p:cNvSpPr/>
          <p:nvPr/>
        </p:nvSpPr>
        <p:spPr>
          <a:xfrm>
            <a:off x="1644608" y="2213890"/>
            <a:ext cx="3454930" cy="2002468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ermenigvuldigen 9"/>
          <p:cNvSpPr/>
          <p:nvPr/>
        </p:nvSpPr>
        <p:spPr>
          <a:xfrm>
            <a:off x="1644608" y="4032738"/>
            <a:ext cx="3361146" cy="1827711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7916640" y="5925233"/>
            <a:ext cx="2649415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rgbClr val="002060"/>
                </a:solidFill>
              </a:rPr>
              <a:t>GEEN BEELDEN</a:t>
            </a:r>
            <a:endParaRPr lang="nl-NL" sz="2400" b="1" dirty="0">
              <a:solidFill>
                <a:srgbClr val="002060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822856" y="5938281"/>
            <a:ext cx="3032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rgbClr val="002060"/>
                </a:solidFill>
              </a:rPr>
              <a:t>GEEN SCHILDERIJEN</a:t>
            </a:r>
            <a:endParaRPr lang="nl-NL" sz="2400" b="1" dirty="0">
              <a:solidFill>
                <a:srgbClr val="00206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7293536" y="5896603"/>
            <a:ext cx="409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rgbClr val="002060"/>
                </a:solidFill>
              </a:rPr>
              <a:t>GEEN OVERBODIGE LUXE</a:t>
            </a:r>
            <a:endParaRPr lang="nl-NL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1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build="p"/>
      <p:bldP spid="11" grpId="1" build="allAtOnce"/>
      <p:bldP spid="12" grpId="0" build="p"/>
      <p:bldP spid="12" grpId="1" build="allAtOnce"/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765" y="945886"/>
            <a:ext cx="5964851" cy="5784097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1606"/>
            <a:ext cx="5726912" cy="3836583"/>
          </a:xfrm>
          <a:prstGeom prst="rect">
            <a:avLst/>
          </a:prstGeom>
        </p:spPr>
      </p:pic>
      <p:sp>
        <p:nvSpPr>
          <p:cNvPr id="3" name="Titel 4"/>
          <p:cNvSpPr txBox="1">
            <a:spLocks/>
          </p:cNvSpPr>
          <p:nvPr/>
        </p:nvSpPr>
        <p:spPr>
          <a:xfrm>
            <a:off x="838200" y="365126"/>
            <a:ext cx="8212015" cy="7844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Splitsing van de christelijke kerk</a:t>
            </a:r>
            <a:endParaRPr lang="nl-N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0" y="1888558"/>
            <a:ext cx="5115444" cy="383658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0" y="1520406"/>
            <a:ext cx="2787986" cy="355853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9" y="1602915"/>
            <a:ext cx="2787987" cy="328741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92247" y="4203753"/>
            <a:ext cx="26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rgbClr val="FF0000"/>
                </a:solidFill>
              </a:rPr>
              <a:t>Calvijn</a:t>
            </a:r>
            <a:endParaRPr lang="nl-N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9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60065 -0.280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26" y="-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4569 0.15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9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847" y="919965"/>
            <a:ext cx="3258855" cy="4130363"/>
          </a:xfrm>
          <a:prstGeom prst="rect">
            <a:avLst/>
          </a:prstGeom>
        </p:spPr>
      </p:pic>
      <p:sp>
        <p:nvSpPr>
          <p:cNvPr id="3" name="Titel 4"/>
          <p:cNvSpPr txBox="1">
            <a:spLocks/>
          </p:cNvSpPr>
          <p:nvPr/>
        </p:nvSpPr>
        <p:spPr>
          <a:xfrm>
            <a:off x="365760" y="365125"/>
            <a:ext cx="5965371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Rooms-Katholieke </a:t>
            </a:r>
            <a:r>
              <a:rPr lang="nl-N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kerk</a:t>
            </a:r>
            <a:endParaRPr lang="nl-NL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01122" y="1191994"/>
            <a:ext cx="72011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Rond 1500 is bijna iedereen in Europa christen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Iedereen zat bij de </a:t>
            </a:r>
            <a:r>
              <a:rPr lang="nl-NL" sz="2400" b="1" dirty="0" smtClean="0">
                <a:solidFill>
                  <a:srgbClr val="FF0000"/>
                </a:solidFill>
              </a:rPr>
              <a:t>Rooms-Katholieke</a:t>
            </a:r>
            <a:r>
              <a:rPr lang="nl-NL" sz="2400" b="1" dirty="0" smtClean="0"/>
              <a:t> </a:t>
            </a:r>
            <a:r>
              <a:rPr lang="nl-NL" sz="2400" b="1" dirty="0" smtClean="0"/>
              <a:t>kerk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Aan het hoofd: de paus in Rome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De paus was de plaatsvervanger van Jezus op aarde</a:t>
            </a:r>
            <a:endParaRPr lang="nl-NL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22" y="3500318"/>
            <a:ext cx="3544413" cy="314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2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804" y="2450123"/>
            <a:ext cx="5166479" cy="4325804"/>
          </a:xfrm>
          <a:prstGeom prst="rect">
            <a:avLst/>
          </a:prstGeom>
        </p:spPr>
      </p:pic>
      <p:sp>
        <p:nvSpPr>
          <p:cNvPr id="3" name="Titel 4"/>
          <p:cNvSpPr txBox="1">
            <a:spLocks/>
          </p:cNvSpPr>
          <p:nvPr/>
        </p:nvSpPr>
        <p:spPr>
          <a:xfrm>
            <a:off x="838200" y="365125"/>
            <a:ext cx="4659923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Ketters</a:t>
            </a:r>
            <a:endParaRPr lang="nl-N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04044" y="1107528"/>
            <a:ext cx="77504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Mensen met kritiek op de regels van de katholieke kerk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Waarschuwing: </a:t>
            </a:r>
            <a:r>
              <a:rPr lang="nl-NL" sz="2400" b="1" i="1" dirty="0" smtClean="0"/>
              <a:t>“neem je woorden terug, of anders ……”</a:t>
            </a:r>
            <a:endParaRPr lang="nl-NL" sz="2400" b="1" i="1" u="sng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Straf: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Verbanning = je hoort niet meer bij de kerk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Brandstapel </a:t>
            </a:r>
            <a:endParaRPr lang="nl-NL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242" y="3880337"/>
            <a:ext cx="4367922" cy="289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8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69" y="140678"/>
            <a:ext cx="4591672" cy="3359640"/>
          </a:xfrm>
          <a:prstGeom prst="rect">
            <a:avLst/>
          </a:prstGeom>
        </p:spPr>
      </p:pic>
      <p:sp>
        <p:nvSpPr>
          <p:cNvPr id="3" name="Titel 4"/>
          <p:cNvSpPr txBox="1">
            <a:spLocks/>
          </p:cNvSpPr>
          <p:nvPr/>
        </p:nvSpPr>
        <p:spPr>
          <a:xfrm>
            <a:off x="838200" y="365125"/>
            <a:ext cx="4659923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Maarten Luther</a:t>
            </a:r>
            <a:endParaRPr lang="nl-NL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90904" y="1670232"/>
            <a:ext cx="47493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Luther is monnik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Geen luxe, maar eenvoud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Bidden voor de mensen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Bijbel bestuderen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Niet vrijen met vrouwen</a:t>
            </a:r>
            <a:endParaRPr lang="nl-NL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34" y="3598985"/>
            <a:ext cx="3968142" cy="314050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044" y="3598984"/>
            <a:ext cx="2217193" cy="314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8875" y="1670232"/>
            <a:ext cx="56483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De </a:t>
            </a:r>
            <a:r>
              <a:rPr lang="nl-NL" sz="2400" b="1" u="sng" dirty="0" smtClean="0">
                <a:solidFill>
                  <a:srgbClr val="FF0000"/>
                </a:solidFill>
              </a:rPr>
              <a:t>Paus</a:t>
            </a:r>
            <a:r>
              <a:rPr lang="nl-NL" sz="2400" b="1" dirty="0" smtClean="0">
                <a:solidFill>
                  <a:srgbClr val="FF0000"/>
                </a:solidFill>
              </a:rPr>
              <a:t> </a:t>
            </a:r>
            <a:r>
              <a:rPr lang="nl-NL" sz="2400" b="1" dirty="0" smtClean="0"/>
              <a:t>leeft in luxe en rijkdom; niet eenvoudig zoals Jezus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Je kunt geen plekje in de hemel kopen; </a:t>
            </a:r>
            <a:r>
              <a:rPr lang="nl-NL" sz="2400" b="1" u="sng" dirty="0" smtClean="0">
                <a:solidFill>
                  <a:srgbClr val="FF0000"/>
                </a:solidFill>
              </a:rPr>
              <a:t>aflaten</a:t>
            </a:r>
            <a:r>
              <a:rPr lang="nl-NL" sz="2400" b="1" dirty="0" smtClean="0">
                <a:solidFill>
                  <a:srgbClr val="FF0000"/>
                </a:solidFill>
              </a:rPr>
              <a:t> </a:t>
            </a:r>
            <a:r>
              <a:rPr lang="nl-NL" sz="2400" b="1" dirty="0" smtClean="0"/>
              <a:t>zijn dus onzin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De </a:t>
            </a:r>
            <a:r>
              <a:rPr lang="nl-NL" sz="2400" b="1" u="sng" dirty="0" smtClean="0">
                <a:solidFill>
                  <a:srgbClr val="FF0000"/>
                </a:solidFill>
              </a:rPr>
              <a:t>bijbel is in het </a:t>
            </a:r>
            <a:r>
              <a:rPr lang="nl-NL" sz="2400" b="1" u="sng" dirty="0" smtClean="0">
                <a:solidFill>
                  <a:srgbClr val="FF0000"/>
                </a:solidFill>
              </a:rPr>
              <a:t>Latijn</a:t>
            </a:r>
            <a:r>
              <a:rPr lang="nl-NL" sz="2400" b="1" dirty="0" smtClean="0"/>
              <a:t>; gewone mensen kunnen deze dus niet lezen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De </a:t>
            </a:r>
            <a:r>
              <a:rPr lang="nl-NL" sz="2400" b="1" u="sng" dirty="0" smtClean="0">
                <a:solidFill>
                  <a:srgbClr val="FF0000"/>
                </a:solidFill>
              </a:rPr>
              <a:t>monniken</a:t>
            </a:r>
            <a:r>
              <a:rPr lang="nl-NL" sz="2400" b="1" dirty="0" smtClean="0">
                <a:solidFill>
                  <a:srgbClr val="FF0000"/>
                </a:solidFill>
              </a:rPr>
              <a:t> </a:t>
            </a:r>
            <a:r>
              <a:rPr lang="nl-NL" sz="2400" b="1" dirty="0" smtClean="0"/>
              <a:t>vrijen met vrouwen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De kerk staat vol </a:t>
            </a:r>
            <a:r>
              <a:rPr lang="nl-NL" sz="2400" b="1" u="sng" dirty="0" smtClean="0">
                <a:solidFill>
                  <a:srgbClr val="FF0000"/>
                </a:solidFill>
              </a:rPr>
              <a:t>beelden</a:t>
            </a:r>
            <a:r>
              <a:rPr lang="nl-NL" sz="2400" b="1" dirty="0" smtClean="0"/>
              <a:t>; die leiden alleen maar af</a:t>
            </a:r>
            <a:endParaRPr lang="nl-NL" sz="2400" b="1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28" y="1881095"/>
            <a:ext cx="3627614" cy="459773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67" y="1916415"/>
            <a:ext cx="2298868" cy="459773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" y="1845925"/>
            <a:ext cx="5648325" cy="4597737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24474" cy="1325563"/>
          </a:xfrm>
        </p:spPr>
        <p:txBody>
          <a:bodyPr>
            <a:noAutofit/>
          </a:bodyPr>
          <a:lstStyle/>
          <a:p>
            <a:r>
              <a:rPr lang="nl-N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Kritiek van Luther</a:t>
            </a:r>
            <a:endParaRPr lang="nl-N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2836877"/>
            <a:ext cx="5648325" cy="33426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8" y="1699053"/>
            <a:ext cx="4232032" cy="482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3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0.59883 -0.4182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5" y="-209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29153 -0.3923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70" y="-1963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59258 -0.0641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22" y="-321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0.39036 0.1583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18" y="791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27604 0.1974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986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62" y="1556663"/>
            <a:ext cx="3977629" cy="2599665"/>
          </a:xfrm>
          <a:prstGeom prst="rect">
            <a:avLst/>
          </a:prstGeom>
        </p:spPr>
      </p:pic>
      <p:sp>
        <p:nvSpPr>
          <p:cNvPr id="3" name="Titel 4"/>
          <p:cNvSpPr txBox="1">
            <a:spLocks/>
          </p:cNvSpPr>
          <p:nvPr/>
        </p:nvSpPr>
        <p:spPr>
          <a:xfrm>
            <a:off x="838200" y="365125"/>
            <a:ext cx="4659923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95 stellingen </a:t>
            </a:r>
            <a:endParaRPr lang="nl-N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90904" y="1353711"/>
            <a:ext cx="61326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Luther wil iedereen van zijn kritiek vertellen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Het zijn </a:t>
            </a:r>
            <a:r>
              <a:rPr lang="nl-NL" sz="2400" b="1" u="sng" dirty="0" smtClean="0">
                <a:solidFill>
                  <a:srgbClr val="FF0000"/>
                </a:solidFill>
              </a:rPr>
              <a:t>95 stellingen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Aan de kerkdeur getimmerd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1517</a:t>
            </a:r>
            <a:endParaRPr lang="nl-NL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55" y="3835584"/>
            <a:ext cx="2705971" cy="259966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45" y="4650621"/>
            <a:ext cx="4224169" cy="173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554" y="2515634"/>
            <a:ext cx="5148562" cy="4217641"/>
          </a:xfrm>
          <a:prstGeom prst="rect">
            <a:avLst/>
          </a:prstGeom>
        </p:spPr>
      </p:pic>
      <p:sp>
        <p:nvSpPr>
          <p:cNvPr id="3" name="Titel 4"/>
          <p:cNvSpPr txBox="1">
            <a:spLocks/>
          </p:cNvSpPr>
          <p:nvPr/>
        </p:nvSpPr>
        <p:spPr>
          <a:xfrm>
            <a:off x="838200" y="365125"/>
            <a:ext cx="4659923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Banbrief</a:t>
            </a:r>
            <a:endParaRPr lang="nl-N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05508" y="1353711"/>
            <a:ext cx="81944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Ook Luther krijgt een waarschuwing van de paus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i="1" dirty="0" smtClean="0"/>
              <a:t>“Neem je woorden terug, of anders verklaar ik je tot ketter”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Luther verbrandt de brief van de paus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88498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901" y="1946031"/>
            <a:ext cx="6579215" cy="4700954"/>
          </a:xfrm>
          <a:prstGeom prst="rect">
            <a:avLst/>
          </a:prstGeom>
        </p:spPr>
      </p:pic>
      <p:sp>
        <p:nvSpPr>
          <p:cNvPr id="3" name="Titel 4"/>
          <p:cNvSpPr txBox="1">
            <a:spLocks/>
          </p:cNvSpPr>
          <p:nvPr/>
        </p:nvSpPr>
        <p:spPr>
          <a:xfrm>
            <a:off x="209006" y="365125"/>
            <a:ext cx="5289117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Rijksdag in Worms</a:t>
            </a:r>
            <a:endParaRPr lang="nl-N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05508" y="1353711"/>
            <a:ext cx="54981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Luther moet bij de Duitse keizer komen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Hij krijgt een laatste waarschuwing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Luther neemt zijn woorden niet terug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Hij heeft gelijk: alles wat hij zegt, staat in de Bijbel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400" b="1" dirty="0"/>
          </a:p>
        </p:txBody>
      </p:sp>
      <p:sp>
        <p:nvSpPr>
          <p:cNvPr id="5" name="Ovaal 4"/>
          <p:cNvSpPr/>
          <p:nvPr/>
        </p:nvSpPr>
        <p:spPr>
          <a:xfrm>
            <a:off x="8675075" y="2649415"/>
            <a:ext cx="949569" cy="147710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met pijl 6"/>
          <p:cNvCxnSpPr>
            <a:stCxn id="5" idx="0"/>
          </p:cNvCxnSpPr>
          <p:nvPr/>
        </p:nvCxnSpPr>
        <p:spPr>
          <a:xfrm flipH="1" flipV="1">
            <a:off x="9085385" y="1353711"/>
            <a:ext cx="64475" cy="129570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8569567" y="879231"/>
            <a:ext cx="1055077" cy="46166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rgbClr val="FF0000"/>
                </a:solidFill>
              </a:rPr>
              <a:t>keizer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10433533" y="2661139"/>
            <a:ext cx="949569" cy="147710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Rechte verbindingslijn met pijl 9"/>
          <p:cNvCxnSpPr>
            <a:stCxn id="9" idx="0"/>
          </p:cNvCxnSpPr>
          <p:nvPr/>
        </p:nvCxnSpPr>
        <p:spPr>
          <a:xfrm flipH="1" flipV="1">
            <a:off x="10843843" y="1365435"/>
            <a:ext cx="64475" cy="129570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10328025" y="890955"/>
            <a:ext cx="1055077" cy="46166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rgbClr val="FF0000"/>
                </a:solidFill>
              </a:rPr>
              <a:t>paus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6529752" y="2649416"/>
            <a:ext cx="949569" cy="147710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3" name="Rechte verbindingslijn met pijl 12"/>
          <p:cNvCxnSpPr>
            <a:stCxn id="12" idx="0"/>
          </p:cNvCxnSpPr>
          <p:nvPr/>
        </p:nvCxnSpPr>
        <p:spPr>
          <a:xfrm flipH="1" flipV="1">
            <a:off x="6940062" y="1353712"/>
            <a:ext cx="64475" cy="129570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424244" y="879232"/>
            <a:ext cx="1055077" cy="46166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rgbClr val="FF0000"/>
                </a:solidFill>
              </a:rPr>
              <a:t>Luther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15" name="Ovale toelichting 14"/>
          <p:cNvSpPr/>
          <p:nvPr/>
        </p:nvSpPr>
        <p:spPr>
          <a:xfrm>
            <a:off x="5767754" y="52451"/>
            <a:ext cx="3619495" cy="1899138"/>
          </a:xfrm>
          <a:prstGeom prst="wedgeEllipseCallout">
            <a:avLst>
              <a:gd name="adj1" fmla="val 37501"/>
              <a:gd name="adj2" fmla="val 939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i="1" dirty="0" smtClean="0">
                <a:latin typeface="Comic Sans MS" panose="030F0702030302020204" pitchFamily="66" charset="0"/>
              </a:rPr>
              <a:t>Neem je woorden terug, Luther! Iedereen in mijn rijk moet katholiek zijn!</a:t>
            </a:r>
            <a:endParaRPr lang="nl-NL" b="1" i="1" dirty="0">
              <a:latin typeface="Comic Sans MS" panose="030F0702030302020204" pitchFamily="66" charset="0"/>
            </a:endParaRPr>
          </a:p>
        </p:txBody>
      </p:sp>
      <p:sp>
        <p:nvSpPr>
          <p:cNvPr id="16" name="Ovale toelichting 15"/>
          <p:cNvSpPr/>
          <p:nvPr/>
        </p:nvSpPr>
        <p:spPr>
          <a:xfrm>
            <a:off x="8675075" y="4743381"/>
            <a:ext cx="2521921" cy="1411234"/>
          </a:xfrm>
          <a:prstGeom prst="wedgeEllipseCallout">
            <a:avLst>
              <a:gd name="adj1" fmla="val 33077"/>
              <a:gd name="adj2" fmla="val -1356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i="1" dirty="0" smtClean="0">
                <a:latin typeface="Comic Sans MS" panose="030F0702030302020204" pitchFamily="66" charset="0"/>
              </a:rPr>
              <a:t>KETTER!!!!!</a:t>
            </a:r>
            <a:endParaRPr lang="nl-NL" b="1" i="1" dirty="0">
              <a:latin typeface="Comic Sans MS" panose="030F0702030302020204" pitchFamily="66" charset="0"/>
            </a:endParaRPr>
          </a:p>
        </p:txBody>
      </p:sp>
      <p:sp>
        <p:nvSpPr>
          <p:cNvPr id="17" name="Ovale toelichting 16"/>
          <p:cNvSpPr/>
          <p:nvPr/>
        </p:nvSpPr>
        <p:spPr>
          <a:xfrm>
            <a:off x="2505812" y="4075805"/>
            <a:ext cx="3619495" cy="1899138"/>
          </a:xfrm>
          <a:prstGeom prst="wedgeEllipseCallout">
            <a:avLst>
              <a:gd name="adj1" fmla="val 70862"/>
              <a:gd name="adj2" fmla="val -80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i="1" dirty="0" smtClean="0">
                <a:latin typeface="Comic Sans MS" panose="030F0702030302020204" pitchFamily="66" charset="0"/>
              </a:rPr>
              <a:t>Hier sta ik!</a:t>
            </a:r>
          </a:p>
          <a:p>
            <a:pPr algn="ctr"/>
            <a:r>
              <a:rPr lang="nl-NL" sz="3200" b="1" i="1" dirty="0" smtClean="0">
                <a:latin typeface="Comic Sans MS" panose="030F0702030302020204" pitchFamily="66" charset="0"/>
              </a:rPr>
              <a:t>Ik kan niet anders…</a:t>
            </a:r>
            <a:endParaRPr lang="nl-NL" sz="3200" b="1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17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874" y="1353712"/>
            <a:ext cx="4316161" cy="5379564"/>
          </a:xfrm>
          <a:prstGeom prst="rect">
            <a:avLst/>
          </a:prstGeom>
        </p:spPr>
      </p:pic>
      <p:sp>
        <p:nvSpPr>
          <p:cNvPr id="3" name="Titel 4"/>
          <p:cNvSpPr txBox="1">
            <a:spLocks/>
          </p:cNvSpPr>
          <p:nvPr/>
        </p:nvSpPr>
        <p:spPr>
          <a:xfrm>
            <a:off x="838200" y="365125"/>
            <a:ext cx="4659923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Bijbel in het Duits</a:t>
            </a:r>
            <a:endParaRPr lang="nl-N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05508" y="1353711"/>
            <a:ext cx="81944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Luther wordt verborgen in kasteel Wartburg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Daar vertaalt Luther de Bijbel in het Duits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Hij vindt dat iedereen zelf de Bijbel moet kunnen lezen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86" y="3047179"/>
            <a:ext cx="4837792" cy="367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2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361</Words>
  <Application>Microsoft Office PowerPoint</Application>
  <PresentationFormat>Breedbeeld</PresentationFormat>
  <Paragraphs>69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Old English Text MT</vt:lpstr>
      <vt:lpstr>Script MT Bold</vt:lpstr>
      <vt:lpstr>Kantoorthema</vt:lpstr>
      <vt:lpstr>Een nieuwe tijd</vt:lpstr>
      <vt:lpstr>PowerPoint-presentatie</vt:lpstr>
      <vt:lpstr>PowerPoint-presentatie</vt:lpstr>
      <vt:lpstr>PowerPoint-presentatie</vt:lpstr>
      <vt:lpstr>Kritiek van Luther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SPVOZN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Kritiek van Luther</dc:title>
  <dc:creator>SPVOZN</dc:creator>
  <cp:lastModifiedBy>Claudio Ruffin (rfc)</cp:lastModifiedBy>
  <cp:revision>30</cp:revision>
  <dcterms:created xsi:type="dcterms:W3CDTF">2015-10-17T09:09:15Z</dcterms:created>
  <dcterms:modified xsi:type="dcterms:W3CDTF">2016-05-22T22:08:20Z</dcterms:modified>
</cp:coreProperties>
</file>